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80" r:id="rId11"/>
    <p:sldId id="282" r:id="rId12"/>
    <p:sldId id="271" r:id="rId13"/>
    <p:sldId id="272" r:id="rId14"/>
    <p:sldId id="283" r:id="rId15"/>
    <p:sldId id="275" r:id="rId16"/>
    <p:sldId id="292" r:id="rId17"/>
    <p:sldId id="281" r:id="rId1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0" autoAdjust="0"/>
    <p:restoredTop sz="94660"/>
  </p:normalViewPr>
  <p:slideViewPr>
    <p:cSldViewPr snapToGrid="0">
      <p:cViewPr varScale="1">
        <p:scale>
          <a:sx n="45" d="100"/>
          <a:sy n="45" d="100"/>
        </p:scale>
        <p:origin x="7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F96A8-758F-49B3-9815-07301FE1EE91}" type="datetimeFigureOut">
              <a:rPr lang="lv-LV" smtClean="0"/>
              <a:t>23.01.2019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19AF2-0C8E-48C7-B886-70135A7594C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7698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9AF2-0C8E-48C7-B886-70135A7594C9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2586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C88D-BD0C-4463-8187-30713657FD90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877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10AD-96E9-401C-805C-078B6CADE8F9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25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0904-59F5-424E-BBF1-2B7FEDA40952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1709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113B-9C62-4A90-A80F-0A14ACD8EEE1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0711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C9C9-F99E-4059-99F1-7134627C8BCA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509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46D0-B5CA-486E-A437-CAD3ED1E8704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4508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D1186-DE5B-40A6-8415-D76D7FF6816D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1090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9BD9-2286-48AE-A747-2512A06E1880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552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4BB2-9904-4478-B8FB-66F645066A5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833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9D50-E6AF-46D2-A315-689EE26338EC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456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660D-118C-4093-8F32-F15A39C24B8F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888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BA2-92B4-443D-A1C0-EC32417EC654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079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D0DE-04DE-4D2F-9167-451C3E87470B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480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4C3D-F96F-4AD9-A898-37E0978773B6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89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7635-A47A-4DF4-AEB5-82B604A411D5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366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D8CD-0A28-4CE7-9F52-7020C0F35010}" type="datetime2">
              <a:rPr lang="en-GB" smtClean="0"/>
              <a:t>Wednesday, 23 January 2019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068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4291E-A978-4DBF-ABB9-5261D2FC4F83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925F72-D89E-48FB-9790-E6E5BF5B2E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572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1995055"/>
            <a:ext cx="8915400" cy="2055781"/>
          </a:xfrm>
        </p:spPr>
        <p:txBody>
          <a:bodyPr/>
          <a:lstStyle/>
          <a:p>
            <a:r>
              <a:rPr lang="lv-LV" sz="3400" dirty="0"/>
              <a:t>Mediators </a:t>
            </a:r>
            <a:r>
              <a:rPr lang="lv-LV" sz="3400" dirty="0" err="1"/>
              <a:t>and</a:t>
            </a:r>
            <a:r>
              <a:rPr lang="lv-LV" sz="3400" dirty="0"/>
              <a:t> </a:t>
            </a:r>
            <a:r>
              <a:rPr lang="lv-LV" sz="3400" dirty="0" err="1"/>
              <a:t>advocates</a:t>
            </a:r>
            <a:r>
              <a:rPr lang="lv-LV" sz="3400" dirty="0"/>
              <a:t>: </a:t>
            </a:r>
            <a:r>
              <a:rPr lang="lv-LV" sz="3400" dirty="0" err="1"/>
              <a:t>partners</a:t>
            </a:r>
            <a:r>
              <a:rPr lang="lv-LV" sz="3400" dirty="0"/>
              <a:t> </a:t>
            </a:r>
            <a:r>
              <a:rPr lang="lv-LV" sz="3400" dirty="0" err="1"/>
              <a:t>or</a:t>
            </a:r>
            <a:r>
              <a:rPr lang="lv-LV" sz="3400" dirty="0"/>
              <a:t> </a:t>
            </a:r>
            <a:r>
              <a:rPr lang="lv-LV" sz="3400" dirty="0" err="1"/>
              <a:t>rivals</a:t>
            </a:r>
            <a:r>
              <a:rPr lang="lv-LV" sz="3400" dirty="0"/>
              <a:t>? </a:t>
            </a:r>
            <a:br>
              <a:rPr lang="lv-LV" sz="4400" dirty="0"/>
            </a:br>
            <a:r>
              <a:rPr lang="lv-LV" sz="4400" dirty="0"/>
              <a:t>°</a:t>
            </a:r>
            <a:r>
              <a:rPr lang="lv-LV" sz="2800" dirty="0" err="1"/>
              <a:t>Towards</a:t>
            </a:r>
            <a:r>
              <a:rPr lang="lv-LV" sz="2800" dirty="0"/>
              <a:t> </a:t>
            </a:r>
            <a:r>
              <a:rPr lang="lv-LV" sz="2800" dirty="0" err="1"/>
              <a:t>the</a:t>
            </a:r>
            <a:r>
              <a:rPr lang="lv-LV" sz="2800" dirty="0"/>
              <a:t> </a:t>
            </a:r>
            <a:r>
              <a:rPr lang="lv-LV" sz="2800" dirty="0" err="1"/>
              <a:t>goal</a:t>
            </a:r>
            <a:r>
              <a:rPr lang="lv-LV" sz="2800" dirty="0"/>
              <a:t> </a:t>
            </a:r>
            <a:r>
              <a:rPr lang="lv-LV" sz="2800" dirty="0" err="1"/>
              <a:t>of</a:t>
            </a:r>
            <a:r>
              <a:rPr lang="lv-LV" sz="2800" dirty="0"/>
              <a:t> </a:t>
            </a:r>
            <a:r>
              <a:rPr lang="lv-LV" sz="2800" dirty="0" err="1"/>
              <a:t>settlement</a:t>
            </a:r>
            <a:r>
              <a:rPr lang="lv-LV" sz="2800" dirty="0"/>
              <a:t> </a:t>
            </a:r>
            <a:r>
              <a:rPr lang="lv-LV" sz="2800" dirty="0" err="1"/>
              <a:t>of</a:t>
            </a:r>
            <a:r>
              <a:rPr lang="lv-LV" sz="2800" dirty="0"/>
              <a:t> </a:t>
            </a:r>
            <a:r>
              <a:rPr lang="lv-LV" sz="2800" dirty="0" err="1"/>
              <a:t>disputes</a:t>
            </a:r>
            <a:endParaRPr lang="lv-LV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114915" cy="1096899"/>
          </a:xfrm>
        </p:spPr>
        <p:txBody>
          <a:bodyPr/>
          <a:lstStyle/>
          <a:p>
            <a:r>
              <a:rPr lang="lv-LV" dirty="0"/>
              <a:t>Dana Rone, </a:t>
            </a:r>
            <a:r>
              <a:rPr lang="lv-LV" dirty="0" err="1"/>
              <a:t>Turiba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(Latvia)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D8F7-C328-4918-9F97-2154B7FFEC4B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3399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356"/>
          </a:xfrm>
        </p:spPr>
        <p:txBody>
          <a:bodyPr>
            <a:normAutofit fontScale="90000"/>
          </a:bodyPr>
          <a:lstStyle/>
          <a:p>
            <a:r>
              <a:rPr lang="lv-LV" dirty="0"/>
              <a:t>EU </a:t>
            </a:r>
            <a:r>
              <a:rPr lang="lv-LV" dirty="0" err="1"/>
              <a:t>standing</a:t>
            </a:r>
            <a:r>
              <a:rPr lang="lv-LV" dirty="0"/>
              <a:t>.</a:t>
            </a:r>
            <a:br>
              <a:rPr lang="lv-LV" dirty="0"/>
            </a:br>
            <a:r>
              <a:rPr lang="lv-LV" dirty="0" err="1"/>
              <a:t>Mediation</a:t>
            </a:r>
            <a:r>
              <a:rPr lang="lv-LV" dirty="0"/>
              <a:t> </a:t>
            </a:r>
            <a:r>
              <a:rPr lang="lv-LV" dirty="0" err="1"/>
              <a:t>development</a:t>
            </a:r>
            <a:r>
              <a:rPr lang="lv-LV" dirty="0"/>
              <a:t> </a:t>
            </a:r>
            <a:r>
              <a:rPr lang="lv-LV" dirty="0" err="1"/>
              <a:t>toolkit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36617"/>
            <a:ext cx="8596668" cy="4004745"/>
          </a:xfrm>
        </p:spPr>
        <p:txBody>
          <a:bodyPr/>
          <a:lstStyle/>
          <a:p>
            <a:r>
              <a:rPr lang="en-GB" dirty="0"/>
              <a:t>The European Commission for the Efficiency of Justice (CEPEJ) elaborated the Mediation development toolkit ensuring implementation of the CEPEJ Guidelines on mediation – CEPEJ(2018)7 (27 June 2018)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210-1EF2-4B38-A960-B00CB10C3A3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5093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15B6-083C-420B-9729-9E45D017C86F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337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Need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toolkit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further</a:t>
            </a:r>
            <a:r>
              <a:rPr lang="lv-LV" dirty="0"/>
              <a:t>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T</a:t>
            </a:r>
            <a:r>
              <a:rPr lang="en-GB" dirty="0"/>
              <a:t>he Commission underline</a:t>
            </a:r>
            <a:r>
              <a:rPr lang="lv-LV" dirty="0"/>
              <a:t>s</a:t>
            </a:r>
            <a:r>
              <a:rPr lang="en-GB" dirty="0"/>
              <a:t> a need to establish a Court Mediation Pilot, which requires strong support from the superior judiciary authorities, as well as a preliminary and full collaboration of the tribunal, the bar and mediation associations, and mediation services is essential</a:t>
            </a:r>
            <a:endParaRPr lang="lv-LV" dirty="0"/>
          </a:p>
          <a:p>
            <a:r>
              <a:rPr lang="lv-LV" dirty="0"/>
              <a:t>B</a:t>
            </a:r>
            <a:r>
              <a:rPr lang="en-GB" dirty="0"/>
              <a:t>road information should be disseminated to the members of the Bar and Mediation organizations with strong recommendation to participate in dispute resolution process in a constructive mane</a:t>
            </a:r>
            <a:r>
              <a:rPr lang="lv-LV" dirty="0"/>
              <a:t>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C048-FC16-4F0F-B95A-61C5BFF9D080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2541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Ongoing</a:t>
            </a:r>
            <a:r>
              <a:rPr lang="lv-LV" dirty="0"/>
              <a:t> </a:t>
            </a:r>
            <a:r>
              <a:rPr lang="lv-LV" dirty="0" err="1"/>
              <a:t>need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mediators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Commission has discovered ongoing need to train a sufficient number of justice professional in mediation in order for them to be able to identify cases </a:t>
            </a:r>
            <a:r>
              <a:rPr lang="en-GB" u="sng" dirty="0"/>
              <a:t>appropriate for mediation</a:t>
            </a:r>
            <a:r>
              <a:rPr lang="en-GB" dirty="0"/>
              <a:t>, inform the parties about the main advantages and characteristics of mediation, and finally to encourage the parties to choose mediation.</a:t>
            </a:r>
            <a:endParaRPr lang="lv-LV" dirty="0"/>
          </a:p>
          <a:p>
            <a:r>
              <a:rPr lang="lv-LV" dirty="0"/>
              <a:t>Mediators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considered</a:t>
            </a:r>
            <a:r>
              <a:rPr lang="lv-LV" dirty="0"/>
              <a:t> to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justice</a:t>
            </a:r>
            <a:r>
              <a:rPr lang="lv-LV" dirty="0"/>
              <a:t> </a:t>
            </a:r>
            <a:r>
              <a:rPr lang="lv-LV" dirty="0" err="1"/>
              <a:t>professionals</a:t>
            </a:r>
            <a:r>
              <a:rPr lang="lv-LV" dirty="0"/>
              <a:t> (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line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(</a:t>
            </a:r>
            <a:r>
              <a:rPr lang="lv-LV" dirty="0" err="1"/>
              <a:t>advocates</a:t>
            </a:r>
            <a:r>
              <a:rPr lang="lv-LV" dirty="0"/>
              <a:t>), </a:t>
            </a:r>
            <a:r>
              <a:rPr lang="lv-LV" dirty="0" err="1"/>
              <a:t>court</a:t>
            </a:r>
            <a:r>
              <a:rPr lang="lv-LV" dirty="0"/>
              <a:t> </a:t>
            </a:r>
            <a:r>
              <a:rPr lang="lv-LV" dirty="0" err="1"/>
              <a:t>bailiffs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judges</a:t>
            </a:r>
            <a:r>
              <a:rPr lang="lv-LV" dirty="0"/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71D-DC1F-4067-964D-E7F5F9F460C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7153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Shortcomings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cooperation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justice</a:t>
            </a:r>
            <a:r>
              <a:rPr lang="lv-LV" dirty="0"/>
              <a:t> </a:t>
            </a:r>
            <a:r>
              <a:rPr lang="lv-LV" dirty="0" err="1"/>
              <a:t>professionals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E</a:t>
            </a:r>
            <a:r>
              <a:rPr lang="en-GB" dirty="0" err="1"/>
              <a:t>qual</a:t>
            </a:r>
            <a:r>
              <a:rPr lang="en-GB" dirty="0"/>
              <a:t> shortcomings in all</a:t>
            </a:r>
            <a:r>
              <a:rPr lang="lv-LV" dirty="0"/>
              <a:t> EU </a:t>
            </a:r>
            <a:r>
              <a:rPr lang="lv-LV" dirty="0" err="1"/>
              <a:t>Member</a:t>
            </a:r>
            <a:r>
              <a:rPr lang="lv-LV" dirty="0"/>
              <a:t> </a:t>
            </a:r>
            <a:r>
              <a:rPr lang="lv-LV" dirty="0" err="1"/>
              <a:t>States</a:t>
            </a:r>
            <a:r>
              <a:rPr lang="en-GB" dirty="0"/>
              <a:t>: </a:t>
            </a:r>
            <a:endParaRPr lang="lv-LV" dirty="0"/>
          </a:p>
          <a:p>
            <a:pPr>
              <a:buFont typeface="+mj-lt"/>
              <a:buAutoNum type="arabicPeriod"/>
            </a:pPr>
            <a:r>
              <a:rPr lang="en-GB" dirty="0"/>
              <a:t>lack of mutual and efficient cooperation between practicing mediators and lawyers, </a:t>
            </a:r>
            <a:endParaRPr lang="lv-LV" dirty="0"/>
          </a:p>
          <a:p>
            <a:pPr>
              <a:buFont typeface="+mj-lt"/>
              <a:buAutoNum type="arabicPeriod"/>
            </a:pPr>
            <a:r>
              <a:rPr lang="en-GB" dirty="0"/>
              <a:t>certain lack of trust between both groups of professions, </a:t>
            </a:r>
            <a:endParaRPr lang="lv-LV" dirty="0"/>
          </a:p>
          <a:p>
            <a:pPr>
              <a:buFont typeface="+mj-lt"/>
              <a:buAutoNum type="arabicPeriod"/>
            </a:pPr>
            <a:r>
              <a:rPr lang="en-GB" dirty="0"/>
              <a:t>non-existence of continuing practical study courses in </a:t>
            </a:r>
            <a:r>
              <a:rPr lang="lv-LV" dirty="0" err="1"/>
              <a:t>cooperation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mediators</a:t>
            </a:r>
            <a:r>
              <a:rPr lang="en-GB" dirty="0"/>
              <a:t>. 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4905-29F7-4310-9064-9DB928404145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5908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Cooperation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other</a:t>
            </a:r>
            <a:r>
              <a:rPr lang="lv-LV" dirty="0"/>
              <a:t> </a:t>
            </a:r>
            <a:r>
              <a:rPr lang="lv-LV" dirty="0" err="1"/>
              <a:t>legal</a:t>
            </a:r>
            <a:r>
              <a:rPr lang="lv-LV" dirty="0"/>
              <a:t> </a:t>
            </a:r>
            <a:r>
              <a:rPr lang="lv-LV" dirty="0" err="1"/>
              <a:t>professions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J</a:t>
            </a:r>
            <a:r>
              <a:rPr lang="en-GB" dirty="0" err="1"/>
              <a:t>udges</a:t>
            </a:r>
            <a:r>
              <a:rPr lang="en-GB" dirty="0"/>
              <a:t> and notaries are better supported by advanced courses on settlement of disputes</a:t>
            </a:r>
            <a:endParaRPr lang="lv-LV" dirty="0"/>
          </a:p>
          <a:p>
            <a:r>
              <a:rPr lang="lv-LV" dirty="0"/>
              <a:t>H</a:t>
            </a:r>
            <a:r>
              <a:rPr lang="en-GB" dirty="0" err="1"/>
              <a:t>igh</a:t>
            </a:r>
            <a:r>
              <a:rPr lang="en-GB" dirty="0"/>
              <a:t> need to merge in the same study unit both judicial related professions of </a:t>
            </a:r>
            <a:r>
              <a:rPr lang="lv-LV" dirty="0" err="1"/>
              <a:t>lawyers</a:t>
            </a:r>
            <a:r>
              <a:rPr lang="lv-LV" dirty="0"/>
              <a:t> (</a:t>
            </a:r>
            <a:r>
              <a:rPr lang="en-GB" dirty="0"/>
              <a:t>advocates</a:t>
            </a:r>
            <a:r>
              <a:rPr lang="lv-LV" dirty="0"/>
              <a:t>)</a:t>
            </a:r>
            <a:r>
              <a:rPr lang="en-GB" dirty="0"/>
              <a:t> and mediators, and train them in close cooperation in resolution of disputes.</a:t>
            </a:r>
            <a:endParaRPr lang="lv-LV" dirty="0"/>
          </a:p>
          <a:p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BC5C-A31E-4694-B4C3-3AD32595BE24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782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United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stand</a:t>
            </a:r>
            <a:r>
              <a:rPr lang="lv-LV" dirty="0"/>
              <a:t>, </a:t>
            </a:r>
            <a:r>
              <a:rPr lang="lv-LV" dirty="0" err="1"/>
              <a:t>divided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fall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Professional</a:t>
            </a:r>
            <a:r>
              <a:rPr lang="lv-LV" dirty="0"/>
              <a:t> </a:t>
            </a:r>
            <a:r>
              <a:rPr lang="lv-LV" dirty="0" err="1"/>
              <a:t>cooperation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(</a:t>
            </a:r>
            <a:r>
              <a:rPr lang="lv-LV" dirty="0" err="1"/>
              <a:t>advocates</a:t>
            </a:r>
            <a:r>
              <a:rPr lang="lv-LV" dirty="0"/>
              <a:t>) </a:t>
            </a:r>
            <a:r>
              <a:rPr lang="lv-LV" dirty="0" err="1"/>
              <a:t>and</a:t>
            </a:r>
            <a:r>
              <a:rPr lang="lv-LV" dirty="0"/>
              <a:t> mediators </a:t>
            </a:r>
            <a:r>
              <a:rPr lang="lv-LV" dirty="0" err="1"/>
              <a:t>can</a:t>
            </a:r>
            <a:r>
              <a:rPr lang="lv-LV" dirty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err="1"/>
              <a:t>help</a:t>
            </a:r>
            <a:r>
              <a:rPr lang="lv-LV" dirty="0"/>
              <a:t> </a:t>
            </a:r>
            <a:r>
              <a:rPr lang="lv-LV" dirty="0" err="1"/>
              <a:t>parties</a:t>
            </a:r>
            <a:r>
              <a:rPr lang="lv-LV" dirty="0"/>
              <a:t> to </a:t>
            </a:r>
            <a:r>
              <a:rPr lang="lv-LV" dirty="0" err="1"/>
              <a:t>resolve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lv-LV" dirty="0"/>
              <a:t> </a:t>
            </a:r>
            <a:r>
              <a:rPr lang="lv-LV" dirty="0" err="1"/>
              <a:t>cases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most</a:t>
            </a:r>
            <a:r>
              <a:rPr lang="lv-LV" dirty="0"/>
              <a:t> </a:t>
            </a:r>
            <a:r>
              <a:rPr lang="lv-LV" dirty="0" err="1"/>
              <a:t>suitable</a:t>
            </a:r>
            <a:r>
              <a:rPr lang="lv-LV" dirty="0"/>
              <a:t> </a:t>
            </a:r>
            <a:r>
              <a:rPr lang="lv-LV" dirty="0" err="1"/>
              <a:t>manner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particular</a:t>
            </a:r>
            <a:r>
              <a:rPr lang="lv-LV" dirty="0"/>
              <a:t> </a:t>
            </a:r>
            <a:r>
              <a:rPr lang="lv-LV" dirty="0" err="1"/>
              <a:t>dispute</a:t>
            </a:r>
            <a:r>
              <a:rPr lang="lv-LV" dirty="0"/>
              <a:t>;</a:t>
            </a:r>
          </a:p>
          <a:p>
            <a:pPr>
              <a:buFont typeface="+mj-lt"/>
              <a:buAutoNum type="arabicPeriod"/>
            </a:pPr>
            <a:r>
              <a:rPr lang="lv-LV" dirty="0" err="1"/>
              <a:t>minimize</a:t>
            </a:r>
            <a:r>
              <a:rPr lang="lv-LV" dirty="0"/>
              <a:t> </a:t>
            </a:r>
            <a:r>
              <a:rPr lang="lv-LV" dirty="0" err="1"/>
              <a:t>workload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courts</a:t>
            </a:r>
            <a:r>
              <a:rPr lang="lv-LV" dirty="0"/>
              <a:t>;</a:t>
            </a:r>
          </a:p>
          <a:p>
            <a:pPr>
              <a:buFont typeface="+mj-lt"/>
              <a:buAutoNum type="arabicPeriod"/>
            </a:pPr>
            <a:r>
              <a:rPr lang="lv-LV" dirty="0" err="1"/>
              <a:t>strenghen</a:t>
            </a:r>
            <a:r>
              <a:rPr lang="lv-LV" dirty="0"/>
              <a:t> </a:t>
            </a:r>
            <a:r>
              <a:rPr lang="lv-LV" dirty="0" err="1"/>
              <a:t>professional</a:t>
            </a:r>
            <a:r>
              <a:rPr lang="lv-LV" dirty="0"/>
              <a:t> </a:t>
            </a:r>
            <a:r>
              <a:rPr lang="lv-LV" dirty="0" err="1"/>
              <a:t>competences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both</a:t>
            </a:r>
            <a:r>
              <a:rPr lang="lv-LV" dirty="0"/>
              <a:t> </a:t>
            </a:r>
            <a:r>
              <a:rPr lang="lv-LV" dirty="0" err="1"/>
              <a:t>justice</a:t>
            </a:r>
            <a:r>
              <a:rPr lang="lv-LV" dirty="0"/>
              <a:t> </a:t>
            </a:r>
            <a:r>
              <a:rPr lang="lv-LV" dirty="0" err="1"/>
              <a:t>professions</a:t>
            </a:r>
            <a:r>
              <a:rPr lang="lv-LV" dirty="0"/>
              <a:t>;</a:t>
            </a:r>
          </a:p>
          <a:p>
            <a:pPr>
              <a:buFont typeface="+mj-lt"/>
              <a:buAutoNum type="arabicPeriod"/>
            </a:pPr>
            <a:r>
              <a:rPr lang="lv-LV" dirty="0" err="1"/>
              <a:t>gain</a:t>
            </a:r>
            <a:r>
              <a:rPr lang="lv-LV" dirty="0"/>
              <a:t> </a:t>
            </a:r>
            <a:r>
              <a:rPr lang="lv-LV" dirty="0" err="1"/>
              <a:t>benefits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both</a:t>
            </a:r>
            <a:r>
              <a:rPr lang="lv-LV" dirty="0"/>
              <a:t> </a:t>
            </a:r>
            <a:r>
              <a:rPr lang="lv-LV" dirty="0" err="1"/>
              <a:t>methods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dispute</a:t>
            </a:r>
            <a:r>
              <a:rPr lang="lv-LV" dirty="0"/>
              <a:t> </a:t>
            </a:r>
            <a:r>
              <a:rPr lang="lv-LV" dirty="0" err="1"/>
              <a:t>resolution</a:t>
            </a:r>
            <a:r>
              <a:rPr lang="lv-LV" dirty="0"/>
              <a:t>.</a:t>
            </a:r>
          </a:p>
          <a:p>
            <a:pPr>
              <a:buFont typeface="+mj-lt"/>
              <a:buAutoNum type="arabicPeriod"/>
            </a:pPr>
            <a:endParaRPr lang="lv-LV" dirty="0"/>
          </a:p>
          <a:p>
            <a:endParaRPr lang="lv-LV" dirty="0"/>
          </a:p>
          <a:p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BC5C-A31E-4694-B4C3-3AD32595BE24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15537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err="1"/>
              <a:t>Thank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! </a:t>
            </a:r>
            <a:r>
              <a:rPr lang="lv-LV" dirty="0">
                <a:sym typeface="Wingdings" panose="05000000000000000000" pitchFamily="2" charset="2"/>
              </a:rPr>
              <a:t>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err="1"/>
              <a:t>Questions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comments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welcome</a:t>
            </a:r>
            <a:endParaRPr lang="lv-LV" dirty="0"/>
          </a:p>
          <a:p>
            <a:r>
              <a:rPr lang="lv-LV" dirty="0" err="1"/>
              <a:t>dana.rone@latnet.lv</a:t>
            </a:r>
            <a:r>
              <a:rPr lang="lv-LV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21A0-9BB9-4564-90FA-D0B0BA726A73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17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623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356"/>
          </a:xfrm>
        </p:spPr>
        <p:txBody>
          <a:bodyPr>
            <a:normAutofit/>
          </a:bodyPr>
          <a:lstStyle/>
          <a:p>
            <a:r>
              <a:rPr lang="lv-LV" dirty="0" err="1"/>
              <a:t>Competing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cooperating</a:t>
            </a:r>
            <a:r>
              <a:rPr lang="lv-LV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4979"/>
            <a:ext cx="8596668" cy="4596384"/>
          </a:xfrm>
        </p:spPr>
        <p:txBody>
          <a:bodyPr/>
          <a:lstStyle/>
          <a:p>
            <a:r>
              <a:rPr lang="lv-LV" dirty="0" err="1"/>
              <a:t>Competition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mediators </a:t>
            </a:r>
            <a:r>
              <a:rPr lang="lv-LV" dirty="0" err="1"/>
              <a:t>about</a:t>
            </a:r>
            <a:r>
              <a:rPr lang="lv-LV" dirty="0"/>
              <a:t> «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Best</a:t>
            </a:r>
            <a:r>
              <a:rPr lang="lv-LV" dirty="0"/>
              <a:t>» status</a:t>
            </a:r>
          </a:p>
          <a:p>
            <a:r>
              <a:rPr lang="lv-LV" dirty="0"/>
              <a:t>Mediators </a:t>
            </a:r>
            <a:r>
              <a:rPr lang="lv-LV" dirty="0" err="1"/>
              <a:t>trust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omnipotence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negotiations</a:t>
            </a:r>
            <a:endParaRPr lang="lv-LV" dirty="0"/>
          </a:p>
          <a:p>
            <a:r>
              <a:rPr lang="lv-LV" dirty="0" err="1"/>
              <a:t>Lawyers</a:t>
            </a:r>
            <a:r>
              <a:rPr lang="lv-LV" dirty="0"/>
              <a:t> </a:t>
            </a:r>
            <a:r>
              <a:rPr lang="lv-LV" dirty="0" err="1"/>
              <a:t>trust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law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court</a:t>
            </a:r>
            <a:r>
              <a:rPr lang="lv-LV" dirty="0"/>
              <a:t> </a:t>
            </a:r>
            <a:r>
              <a:rPr lang="lv-LV" dirty="0" err="1"/>
              <a:t>rulings</a:t>
            </a:r>
            <a:endParaRPr lang="lv-LV" dirty="0"/>
          </a:p>
          <a:p>
            <a:r>
              <a:rPr lang="lv-LV" dirty="0" err="1"/>
              <a:t>Think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err="1"/>
              <a:t>what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</a:t>
            </a:r>
            <a:r>
              <a:rPr lang="lv-LV" dirty="0" err="1"/>
              <a:t>needs</a:t>
            </a:r>
            <a:r>
              <a:rPr lang="lv-LV" dirty="0"/>
              <a:t>?</a:t>
            </a:r>
          </a:p>
          <a:p>
            <a:pPr>
              <a:buFont typeface="+mj-lt"/>
              <a:buAutoNum type="arabicPeriod"/>
            </a:pP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best</a:t>
            </a:r>
            <a:r>
              <a:rPr lang="lv-LV" dirty="0"/>
              <a:t> </a:t>
            </a:r>
            <a:r>
              <a:rPr lang="lv-LV" dirty="0" err="1"/>
              <a:t>interests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CCCB-1260-40C9-A9D7-54AB780321F7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942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Has</a:t>
            </a:r>
            <a:r>
              <a:rPr lang="lv-LV" dirty="0"/>
              <a:t> </a:t>
            </a:r>
            <a:r>
              <a:rPr lang="lv-LV" dirty="0" err="1"/>
              <a:t>any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both</a:t>
            </a:r>
            <a:r>
              <a:rPr lang="lv-LV" dirty="0"/>
              <a:t> </a:t>
            </a:r>
            <a:r>
              <a:rPr lang="lv-LV" dirty="0" err="1"/>
              <a:t>professions</a:t>
            </a:r>
            <a:r>
              <a:rPr lang="lv-LV" dirty="0"/>
              <a:t> – mediators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– </a:t>
            </a:r>
            <a:r>
              <a:rPr lang="lv-LV" dirty="0" err="1"/>
              <a:t>priority</a:t>
            </a:r>
            <a:r>
              <a:rPr lang="lv-LV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Who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help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</a:t>
            </a:r>
            <a:r>
              <a:rPr lang="lv-LV" dirty="0" err="1"/>
              <a:t>better</a:t>
            </a:r>
            <a:r>
              <a:rPr lang="lv-LV" dirty="0"/>
              <a:t>?</a:t>
            </a:r>
          </a:p>
          <a:p>
            <a:r>
              <a:rPr lang="lv-LV" dirty="0" err="1"/>
              <a:t>Which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best</a:t>
            </a:r>
            <a:r>
              <a:rPr lang="lv-LV" dirty="0"/>
              <a:t> </a:t>
            </a:r>
            <a:r>
              <a:rPr lang="lv-LV" dirty="0" err="1"/>
              <a:t>solution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dispute</a:t>
            </a:r>
            <a:r>
              <a:rPr lang="lv-LV" dirty="0"/>
              <a:t>?</a:t>
            </a:r>
          </a:p>
          <a:p>
            <a:r>
              <a:rPr lang="lv-LV" dirty="0" err="1"/>
              <a:t>Shall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convice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only</a:t>
            </a:r>
            <a:r>
              <a:rPr lang="lv-LV" dirty="0"/>
              <a:t> </a:t>
            </a:r>
            <a:r>
              <a:rPr lang="lv-LV" dirty="0" err="1"/>
              <a:t>correct</a:t>
            </a:r>
            <a:r>
              <a:rPr lang="lv-LV" dirty="0"/>
              <a:t> </a:t>
            </a:r>
            <a:r>
              <a:rPr lang="lv-LV" dirty="0" err="1"/>
              <a:t>solution</a:t>
            </a:r>
            <a:r>
              <a:rPr lang="lv-LV" dirty="0"/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7461-6868-4C17-B4A9-9CFA4E714503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4003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/>
              <a:t>Cooperation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both</a:t>
            </a:r>
            <a:r>
              <a:rPr lang="lv-LV" dirty="0"/>
              <a:t> </a:t>
            </a:r>
            <a:r>
              <a:rPr lang="lv-LV" dirty="0" err="1"/>
              <a:t>professions</a:t>
            </a:r>
            <a:r>
              <a:rPr lang="lv-LV" dirty="0"/>
              <a:t> – </a:t>
            </a:r>
            <a:r>
              <a:rPr lang="lv-LV" dirty="0" err="1"/>
              <a:t>lawyers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mediators –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lead</a:t>
            </a:r>
            <a:r>
              <a:rPr lang="lv-LV" dirty="0"/>
              <a:t> to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optimal</a:t>
            </a:r>
            <a:r>
              <a:rPr lang="lv-LV" dirty="0"/>
              <a:t> </a:t>
            </a:r>
            <a:r>
              <a:rPr lang="lv-LV" dirty="0" err="1"/>
              <a:t>solution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Both</a:t>
            </a:r>
            <a:r>
              <a:rPr lang="lv-LV" dirty="0"/>
              <a:t> </a:t>
            </a:r>
            <a:r>
              <a:rPr lang="lv-LV" dirty="0" err="1"/>
              <a:t>professions</a:t>
            </a:r>
            <a:r>
              <a:rPr lang="lv-LV" dirty="0"/>
              <a:t> </a:t>
            </a:r>
            <a:r>
              <a:rPr lang="lv-LV" dirty="0" err="1"/>
              <a:t>have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lv-LV" dirty="0"/>
              <a:t> </a:t>
            </a:r>
            <a:r>
              <a:rPr lang="lv-LV" dirty="0" err="1"/>
              <a:t>strong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weak</a:t>
            </a:r>
            <a:r>
              <a:rPr lang="lv-LV" dirty="0"/>
              <a:t> </a:t>
            </a:r>
            <a:r>
              <a:rPr lang="lv-LV" dirty="0" err="1"/>
              <a:t>points</a:t>
            </a:r>
            <a:endParaRPr lang="lv-LV" dirty="0"/>
          </a:p>
          <a:p>
            <a:r>
              <a:rPr lang="lv-LV" dirty="0" err="1"/>
              <a:t>Knowing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possibilities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other</a:t>
            </a:r>
            <a:r>
              <a:rPr lang="lv-LV" dirty="0"/>
              <a:t> </a:t>
            </a:r>
            <a:r>
              <a:rPr lang="lv-LV" dirty="0" err="1"/>
              <a:t>profession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close</a:t>
            </a:r>
            <a:r>
              <a:rPr lang="lv-LV" dirty="0"/>
              <a:t> </a:t>
            </a:r>
            <a:r>
              <a:rPr lang="lv-LV" dirty="0" err="1"/>
              <a:t>cooperation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professions</a:t>
            </a:r>
            <a:r>
              <a:rPr lang="lv-LV" dirty="0"/>
              <a:t> </a:t>
            </a:r>
            <a:r>
              <a:rPr lang="lv-LV" dirty="0" err="1"/>
              <a:t>optimal</a:t>
            </a:r>
            <a:r>
              <a:rPr lang="lv-LV" dirty="0"/>
              <a:t> </a:t>
            </a:r>
            <a:r>
              <a:rPr lang="lv-LV" dirty="0" err="1"/>
              <a:t>resolution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case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reached</a:t>
            </a:r>
            <a:endParaRPr lang="lv-LV" dirty="0"/>
          </a:p>
          <a:p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245-F208-43C9-B295-181B85AFB74A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806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which</a:t>
            </a:r>
            <a:r>
              <a:rPr lang="lv-LV" dirty="0"/>
              <a:t> </a:t>
            </a:r>
            <a:r>
              <a:rPr lang="lv-LV" dirty="0" err="1"/>
              <a:t>cases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</a:t>
            </a:r>
            <a:r>
              <a:rPr lang="lv-LV" dirty="0" err="1"/>
              <a:t>refer</a:t>
            </a:r>
            <a:r>
              <a:rPr lang="lv-LV" dirty="0"/>
              <a:t> </a:t>
            </a:r>
            <a:r>
              <a:rPr lang="lv-LV" dirty="0" err="1"/>
              <a:t>clients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litigation</a:t>
            </a:r>
            <a:r>
              <a:rPr lang="lv-LV" dirty="0"/>
              <a:t> </a:t>
            </a:r>
            <a:r>
              <a:rPr lang="lv-LV" dirty="0" err="1"/>
              <a:t>can’t</a:t>
            </a:r>
            <a:r>
              <a:rPr lang="lv-LV" dirty="0"/>
              <a:t> </a:t>
            </a:r>
            <a:r>
              <a:rPr lang="lv-LV" dirty="0" err="1"/>
              <a:t>lead</a:t>
            </a:r>
            <a:r>
              <a:rPr lang="lv-LV" dirty="0"/>
              <a:t> to </a:t>
            </a:r>
            <a:r>
              <a:rPr lang="lv-LV" dirty="0" err="1"/>
              <a:t>needed</a:t>
            </a:r>
            <a:r>
              <a:rPr lang="lv-LV" dirty="0"/>
              <a:t> </a:t>
            </a:r>
            <a:r>
              <a:rPr lang="lv-LV" dirty="0" err="1"/>
              <a:t>solution</a:t>
            </a:r>
            <a:r>
              <a:rPr lang="lv-LV" dirty="0"/>
              <a:t> (</a:t>
            </a:r>
            <a:r>
              <a:rPr lang="lv-LV" dirty="0" err="1"/>
              <a:t>for</a:t>
            </a:r>
            <a:r>
              <a:rPr lang="lv-LV" dirty="0"/>
              <a:t> instance, </a:t>
            </a:r>
            <a:r>
              <a:rPr lang="lv-LV" dirty="0" err="1"/>
              <a:t>property</a:t>
            </a:r>
            <a:r>
              <a:rPr lang="lv-LV" dirty="0"/>
              <a:t> </a:t>
            </a:r>
            <a:r>
              <a:rPr lang="lv-LV" dirty="0" err="1"/>
              <a:t>division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spouses</a:t>
            </a:r>
            <a:r>
              <a:rPr lang="lv-LV" dirty="0"/>
              <a:t> </a:t>
            </a:r>
            <a:r>
              <a:rPr lang="lv-LV" dirty="0" err="1"/>
              <a:t>during</a:t>
            </a:r>
            <a:r>
              <a:rPr lang="lv-LV" dirty="0"/>
              <a:t> </a:t>
            </a:r>
            <a:r>
              <a:rPr lang="lv-LV" dirty="0" err="1"/>
              <a:t>marriage</a:t>
            </a:r>
            <a:r>
              <a:rPr lang="lv-LV" dirty="0"/>
              <a:t> </a:t>
            </a:r>
            <a:r>
              <a:rPr lang="lv-LV" dirty="0" err="1"/>
              <a:t>divorce</a:t>
            </a:r>
            <a:r>
              <a:rPr lang="lv-LV" dirty="0"/>
              <a:t>; </a:t>
            </a:r>
            <a:r>
              <a:rPr lang="lv-LV" dirty="0" err="1"/>
              <a:t>inheritance</a:t>
            </a:r>
            <a:r>
              <a:rPr lang="lv-LV" dirty="0"/>
              <a:t> </a:t>
            </a:r>
            <a:r>
              <a:rPr lang="lv-LV" dirty="0" err="1"/>
              <a:t>disputes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heirs</a:t>
            </a:r>
            <a:r>
              <a:rPr lang="lv-LV" dirty="0"/>
              <a:t>, </a:t>
            </a:r>
            <a:r>
              <a:rPr lang="lv-LV" dirty="0" err="1"/>
              <a:t>etc</a:t>
            </a:r>
            <a:r>
              <a:rPr lang="lv-LV" dirty="0"/>
              <a:t>.)</a:t>
            </a:r>
          </a:p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high</a:t>
            </a:r>
            <a:r>
              <a:rPr lang="lv-LV" dirty="0"/>
              <a:t> </a:t>
            </a:r>
            <a:r>
              <a:rPr lang="lv-LV" dirty="0" err="1"/>
              <a:t>risk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loosing</a:t>
            </a:r>
            <a:r>
              <a:rPr lang="lv-LV" dirty="0"/>
              <a:t> </a:t>
            </a:r>
            <a:r>
              <a:rPr lang="lv-LV" dirty="0" err="1"/>
              <a:t>valuable</a:t>
            </a:r>
            <a:r>
              <a:rPr lang="lv-LV" dirty="0"/>
              <a:t> </a:t>
            </a:r>
            <a:r>
              <a:rPr lang="lv-LV" dirty="0" err="1"/>
              <a:t>relations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</a:t>
            </a:r>
            <a:r>
              <a:rPr lang="lv-LV" dirty="0" err="1"/>
              <a:t>disputants</a:t>
            </a:r>
            <a:endParaRPr lang="lv-LV" dirty="0"/>
          </a:p>
          <a:p>
            <a:r>
              <a:rPr lang="lv-LV" dirty="0"/>
              <a:t>To </a:t>
            </a:r>
            <a:r>
              <a:rPr lang="lv-LV" dirty="0" err="1"/>
              <a:t>win</a:t>
            </a:r>
            <a:r>
              <a:rPr lang="lv-LV" dirty="0"/>
              <a:t> </a:t>
            </a:r>
            <a:r>
              <a:rPr lang="lv-LV" dirty="0" err="1"/>
              <a:t>more</a:t>
            </a:r>
            <a:r>
              <a:rPr lang="lv-LV" dirty="0"/>
              <a:t> </a:t>
            </a:r>
            <a:r>
              <a:rPr lang="lv-LV" dirty="0" err="1"/>
              <a:t>time</a:t>
            </a:r>
            <a:endParaRPr lang="lv-LV" dirty="0"/>
          </a:p>
          <a:p>
            <a:r>
              <a:rPr lang="lv-LV" dirty="0"/>
              <a:t>To </a:t>
            </a:r>
            <a:r>
              <a:rPr lang="lv-LV" dirty="0" err="1"/>
              <a:t>save</a:t>
            </a:r>
            <a:r>
              <a:rPr lang="lv-LV" dirty="0"/>
              <a:t> </a:t>
            </a:r>
            <a:r>
              <a:rPr lang="lv-LV" dirty="0" err="1"/>
              <a:t>client’s</a:t>
            </a:r>
            <a:r>
              <a:rPr lang="lv-LV" dirty="0"/>
              <a:t> </a:t>
            </a:r>
            <a:r>
              <a:rPr lang="lv-LV" dirty="0" err="1"/>
              <a:t>finances</a:t>
            </a:r>
            <a:r>
              <a:rPr lang="lv-LV" dirty="0"/>
              <a:t> </a:t>
            </a:r>
            <a:r>
              <a:rPr lang="lv-LV" dirty="0" err="1"/>
              <a:t>otherwise</a:t>
            </a:r>
            <a:r>
              <a:rPr lang="lv-LV" dirty="0"/>
              <a:t> </a:t>
            </a:r>
            <a:r>
              <a:rPr lang="lv-LV" dirty="0" err="1"/>
              <a:t>been</a:t>
            </a:r>
            <a:r>
              <a:rPr lang="lv-LV" dirty="0"/>
              <a:t> </a:t>
            </a:r>
            <a:r>
              <a:rPr lang="lv-LV" dirty="0" err="1"/>
              <a:t>spent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litigation</a:t>
            </a:r>
            <a:endParaRPr lang="lv-LV" dirty="0"/>
          </a:p>
          <a:p>
            <a:r>
              <a:rPr lang="lv-LV" dirty="0" err="1"/>
              <a:t>When</a:t>
            </a:r>
            <a:r>
              <a:rPr lang="lv-LV" dirty="0"/>
              <a:t> a </a:t>
            </a:r>
            <a:r>
              <a:rPr lang="lv-LV" dirty="0" err="1"/>
              <a:t>dispute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less </a:t>
            </a:r>
            <a:r>
              <a:rPr lang="lv-LV" dirty="0" err="1"/>
              <a:t>legal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more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relations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4BB2-9904-4478-B8FB-66F645066A5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914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which</a:t>
            </a:r>
            <a:r>
              <a:rPr lang="lv-LV" dirty="0"/>
              <a:t> </a:t>
            </a:r>
            <a:r>
              <a:rPr lang="lv-LV" dirty="0" err="1"/>
              <a:t>cases</a:t>
            </a:r>
            <a:r>
              <a:rPr lang="lv-LV" dirty="0"/>
              <a:t> mediators </a:t>
            </a:r>
            <a:r>
              <a:rPr lang="lv-LV" dirty="0" err="1"/>
              <a:t>refer</a:t>
            </a:r>
            <a:r>
              <a:rPr lang="lv-LV" dirty="0"/>
              <a:t> </a:t>
            </a:r>
            <a:r>
              <a:rPr lang="lv-LV" dirty="0" err="1"/>
              <a:t>clients</a:t>
            </a:r>
            <a:r>
              <a:rPr lang="lv-LV" dirty="0"/>
              <a:t> to </a:t>
            </a:r>
            <a:r>
              <a:rPr lang="lv-LV" dirty="0" err="1"/>
              <a:t>lawyer</a:t>
            </a:r>
            <a:r>
              <a:rPr lang="lv-LV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immediate</a:t>
            </a:r>
            <a:r>
              <a:rPr lang="lv-LV" dirty="0"/>
              <a:t> </a:t>
            </a:r>
            <a:r>
              <a:rPr lang="lv-LV" dirty="0" err="1"/>
              <a:t>court</a:t>
            </a:r>
            <a:r>
              <a:rPr lang="lv-LV" dirty="0"/>
              <a:t> </a:t>
            </a:r>
            <a:r>
              <a:rPr lang="lv-LV" dirty="0" err="1"/>
              <a:t>protection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needed</a:t>
            </a:r>
            <a:r>
              <a:rPr lang="lv-LV" dirty="0"/>
              <a:t> (</a:t>
            </a:r>
            <a:r>
              <a:rPr lang="lv-LV" dirty="0" err="1"/>
              <a:t>for</a:t>
            </a:r>
            <a:r>
              <a:rPr lang="lv-LV" dirty="0"/>
              <a:t> instance, </a:t>
            </a:r>
            <a:r>
              <a:rPr lang="lv-LV" dirty="0" err="1"/>
              <a:t>provisional</a:t>
            </a:r>
            <a:r>
              <a:rPr lang="lv-LV" dirty="0"/>
              <a:t> </a:t>
            </a:r>
            <a:r>
              <a:rPr lang="lv-LV" dirty="0" err="1"/>
              <a:t>protection</a:t>
            </a:r>
            <a:r>
              <a:rPr lang="lv-LV" dirty="0"/>
              <a:t> </a:t>
            </a:r>
            <a:r>
              <a:rPr lang="lv-LV" dirty="0" err="1"/>
              <a:t>against</a:t>
            </a:r>
            <a:r>
              <a:rPr lang="lv-LV" dirty="0"/>
              <a:t> </a:t>
            </a:r>
            <a:r>
              <a:rPr lang="lv-LV" dirty="0" err="1"/>
              <a:t>violence</a:t>
            </a:r>
            <a:r>
              <a:rPr lang="lv-LV" dirty="0"/>
              <a:t>; </a:t>
            </a:r>
            <a:r>
              <a:rPr lang="lv-LV" dirty="0" err="1"/>
              <a:t>securing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evidence</a:t>
            </a:r>
            <a:r>
              <a:rPr lang="lv-LV" dirty="0"/>
              <a:t>; </a:t>
            </a:r>
            <a:r>
              <a:rPr lang="lv-LV" dirty="0" err="1"/>
              <a:t>securing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claim</a:t>
            </a:r>
            <a:r>
              <a:rPr lang="lv-LV" dirty="0"/>
              <a:t>, </a:t>
            </a:r>
            <a:r>
              <a:rPr lang="lv-LV" dirty="0" err="1"/>
              <a:t>etc</a:t>
            </a:r>
            <a:r>
              <a:rPr lang="lv-LV" dirty="0"/>
              <a:t>.)</a:t>
            </a:r>
          </a:p>
          <a:p>
            <a:r>
              <a:rPr lang="lv-LV" dirty="0"/>
              <a:t>A </a:t>
            </a:r>
            <a:r>
              <a:rPr lang="lv-LV" dirty="0" err="1"/>
              <a:t>person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not</a:t>
            </a:r>
            <a:r>
              <a:rPr lang="lv-LV" dirty="0"/>
              <a:t> </a:t>
            </a:r>
            <a:r>
              <a:rPr lang="lv-LV" dirty="0" err="1"/>
              <a:t>informed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rights</a:t>
            </a:r>
            <a:r>
              <a:rPr lang="lv-LV" dirty="0"/>
              <a:t> / </a:t>
            </a:r>
            <a:r>
              <a:rPr lang="lv-LV" dirty="0" err="1"/>
              <a:t>obligations</a:t>
            </a:r>
            <a:r>
              <a:rPr lang="lv-LV" dirty="0"/>
              <a:t> / </a:t>
            </a:r>
            <a:r>
              <a:rPr lang="lv-LV" dirty="0" err="1"/>
              <a:t>proceedings</a:t>
            </a:r>
            <a:endParaRPr lang="lv-LV" dirty="0"/>
          </a:p>
          <a:p>
            <a:r>
              <a:rPr lang="lv-LV" dirty="0"/>
              <a:t>A </a:t>
            </a:r>
            <a:r>
              <a:rPr lang="lv-LV" dirty="0" err="1"/>
              <a:t>person</a:t>
            </a:r>
            <a:r>
              <a:rPr lang="lv-LV" dirty="0"/>
              <a:t> </a:t>
            </a:r>
            <a:r>
              <a:rPr lang="lv-LV" dirty="0" err="1"/>
              <a:t>wants</a:t>
            </a:r>
            <a:r>
              <a:rPr lang="lv-LV" dirty="0"/>
              <a:t> a </a:t>
            </a:r>
            <a:r>
              <a:rPr lang="lv-LV" dirty="0" err="1"/>
              <a:t>lawyer</a:t>
            </a:r>
            <a:r>
              <a:rPr lang="lv-LV" dirty="0"/>
              <a:t> to </a:t>
            </a:r>
            <a:r>
              <a:rPr lang="lv-LV" dirty="0" err="1"/>
              <a:t>prepare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final</a:t>
            </a:r>
            <a:r>
              <a:rPr lang="lv-LV" dirty="0"/>
              <a:t> </a:t>
            </a:r>
            <a:r>
              <a:rPr lang="lv-LV" dirty="0" err="1"/>
              <a:t>agreement</a:t>
            </a:r>
            <a:r>
              <a:rPr lang="lv-LV" dirty="0"/>
              <a:t> </a:t>
            </a:r>
            <a:r>
              <a:rPr lang="lv-LV" dirty="0" err="1"/>
              <a:t>after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4BB2-9904-4478-B8FB-66F645066A5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6672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which</a:t>
            </a:r>
            <a:r>
              <a:rPr lang="lv-LV" dirty="0"/>
              <a:t> </a:t>
            </a:r>
            <a:r>
              <a:rPr lang="lv-LV" dirty="0" err="1"/>
              <a:t>cases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</a:t>
            </a:r>
            <a:r>
              <a:rPr lang="lv-LV" dirty="0" err="1"/>
              <a:t>discourage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lv-LV" dirty="0"/>
              <a:t> </a:t>
            </a:r>
            <a:r>
              <a:rPr lang="lv-LV" dirty="0" err="1"/>
              <a:t>clients</a:t>
            </a:r>
            <a:r>
              <a:rPr lang="lv-LV" dirty="0"/>
              <a:t> to </a:t>
            </a:r>
            <a:r>
              <a:rPr lang="lv-LV" dirty="0" err="1"/>
              <a:t>try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lawyer</a:t>
            </a:r>
            <a:r>
              <a:rPr lang="lv-LV" dirty="0"/>
              <a:t> </a:t>
            </a:r>
            <a:r>
              <a:rPr lang="lv-LV" dirty="0" err="1"/>
              <a:t>has</a:t>
            </a:r>
            <a:r>
              <a:rPr lang="lv-LV" dirty="0"/>
              <a:t> </a:t>
            </a:r>
            <a:r>
              <a:rPr lang="lv-LV" dirty="0" err="1"/>
              <a:t>negative</a:t>
            </a:r>
            <a:r>
              <a:rPr lang="lv-LV" dirty="0"/>
              <a:t> </a:t>
            </a:r>
            <a:r>
              <a:rPr lang="lv-LV" dirty="0" err="1"/>
              <a:t>experience</a:t>
            </a:r>
            <a:r>
              <a:rPr lang="lv-LV" dirty="0"/>
              <a:t> </a:t>
            </a:r>
            <a:r>
              <a:rPr lang="lv-LV" dirty="0" err="1"/>
              <a:t>related</a:t>
            </a:r>
            <a:r>
              <a:rPr lang="lv-LV" dirty="0"/>
              <a:t> to </a:t>
            </a:r>
            <a:r>
              <a:rPr lang="lv-LV" dirty="0" err="1"/>
              <a:t>mediation</a:t>
            </a:r>
            <a:r>
              <a:rPr lang="lv-LV" dirty="0"/>
              <a:t> (</a:t>
            </a:r>
            <a:r>
              <a:rPr lang="lv-LV" dirty="0" err="1"/>
              <a:t>for</a:t>
            </a:r>
            <a:r>
              <a:rPr lang="lv-LV" dirty="0"/>
              <a:t> instance,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parties</a:t>
            </a:r>
            <a:r>
              <a:rPr lang="lv-LV" dirty="0"/>
              <a:t> </a:t>
            </a:r>
            <a:r>
              <a:rPr lang="lv-LV" dirty="0" err="1"/>
              <a:t>will</a:t>
            </a:r>
            <a:r>
              <a:rPr lang="lv-LV" dirty="0"/>
              <a:t> </a:t>
            </a:r>
            <a:r>
              <a:rPr lang="lv-LV" dirty="0" err="1"/>
              <a:t>reach</a:t>
            </a:r>
            <a:r>
              <a:rPr lang="lv-LV" dirty="0"/>
              <a:t> </a:t>
            </a:r>
            <a:r>
              <a:rPr lang="lv-LV" dirty="0" err="1"/>
              <a:t>solution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very</a:t>
            </a:r>
            <a:r>
              <a:rPr lang="lv-LV" dirty="0"/>
              <a:t> </a:t>
            </a:r>
            <a:r>
              <a:rPr lang="lv-LV" dirty="0" err="1"/>
              <a:t>short</a:t>
            </a:r>
            <a:r>
              <a:rPr lang="lv-LV" dirty="0"/>
              <a:t> </a:t>
            </a:r>
            <a:r>
              <a:rPr lang="lv-LV" dirty="0" err="1"/>
              <a:t>period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time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then</a:t>
            </a:r>
            <a:r>
              <a:rPr lang="lv-LV" dirty="0"/>
              <a:t> </a:t>
            </a:r>
            <a:r>
              <a:rPr lang="lv-LV" dirty="0" err="1"/>
              <a:t>will</a:t>
            </a:r>
            <a:r>
              <a:rPr lang="lv-LV" dirty="0"/>
              <a:t> </a:t>
            </a:r>
            <a:r>
              <a:rPr lang="lv-LV" dirty="0" err="1"/>
              <a:t>return</a:t>
            </a:r>
            <a:r>
              <a:rPr lang="lv-LV" dirty="0"/>
              <a:t> </a:t>
            </a:r>
            <a:r>
              <a:rPr lang="lv-LV" dirty="0" err="1"/>
              <a:t>back</a:t>
            </a:r>
            <a:r>
              <a:rPr lang="lv-LV" dirty="0"/>
              <a:t> to </a:t>
            </a:r>
            <a:r>
              <a:rPr lang="lv-LV" dirty="0" err="1"/>
              <a:t>disputes</a:t>
            </a:r>
            <a:r>
              <a:rPr lang="lv-LV" dirty="0"/>
              <a:t>, </a:t>
            </a:r>
            <a:r>
              <a:rPr lang="lv-LV" dirty="0" err="1"/>
              <a:t>etc</a:t>
            </a:r>
            <a:r>
              <a:rPr lang="lv-LV" dirty="0"/>
              <a:t>.)</a:t>
            </a:r>
          </a:p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lawyer</a:t>
            </a:r>
            <a:r>
              <a:rPr lang="lv-LV" dirty="0"/>
              <a:t> </a:t>
            </a:r>
            <a:r>
              <a:rPr lang="lv-LV" dirty="0" err="1"/>
              <a:t>does</a:t>
            </a:r>
            <a:r>
              <a:rPr lang="lv-LV" dirty="0"/>
              <a:t> </a:t>
            </a:r>
            <a:r>
              <a:rPr lang="lv-LV" dirty="0" err="1"/>
              <a:t>not</a:t>
            </a:r>
            <a:r>
              <a:rPr lang="lv-LV" dirty="0"/>
              <a:t> </a:t>
            </a:r>
            <a:r>
              <a:rPr lang="lv-LV" dirty="0" err="1"/>
              <a:t>want</a:t>
            </a:r>
            <a:r>
              <a:rPr lang="lv-LV" dirty="0"/>
              <a:t> to </a:t>
            </a:r>
            <a:r>
              <a:rPr lang="lv-LV" dirty="0" err="1"/>
              <a:t>lose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(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income</a:t>
            </a:r>
            <a:r>
              <a:rPr lang="lv-LV" dirty="0"/>
              <a:t>)</a:t>
            </a:r>
          </a:p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lawyer</a:t>
            </a:r>
            <a:r>
              <a:rPr lang="lv-LV" dirty="0"/>
              <a:t> </a:t>
            </a:r>
            <a:r>
              <a:rPr lang="lv-LV" dirty="0" err="1"/>
              <a:t>knows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objective</a:t>
            </a:r>
            <a:r>
              <a:rPr lang="lv-LV" dirty="0"/>
              <a:t> </a:t>
            </a:r>
            <a:r>
              <a:rPr lang="lv-LV" dirty="0" err="1"/>
              <a:t>losses</a:t>
            </a:r>
            <a:r>
              <a:rPr lang="lv-LV" dirty="0"/>
              <a:t> </a:t>
            </a:r>
            <a:r>
              <a:rPr lang="lv-LV" dirty="0" err="1"/>
              <a:t>inevitable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 process (</a:t>
            </a:r>
            <a:r>
              <a:rPr lang="lv-LV" dirty="0" err="1"/>
              <a:t>for</a:t>
            </a:r>
            <a:r>
              <a:rPr lang="lv-LV" dirty="0"/>
              <a:t> instance, loss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time</a:t>
            </a:r>
            <a:r>
              <a:rPr lang="lv-LV" dirty="0"/>
              <a:t>, </a:t>
            </a:r>
            <a:r>
              <a:rPr lang="lv-LV" dirty="0" err="1"/>
              <a:t>lack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executable</a:t>
            </a:r>
            <a:r>
              <a:rPr lang="lv-LV" dirty="0"/>
              <a:t> </a:t>
            </a:r>
            <a:r>
              <a:rPr lang="lv-LV" dirty="0" err="1"/>
              <a:t>document</a:t>
            </a:r>
            <a:r>
              <a:rPr lang="lv-LV" dirty="0"/>
              <a:t>, </a:t>
            </a:r>
            <a:r>
              <a:rPr lang="lv-LV" dirty="0" err="1"/>
              <a:t>etc</a:t>
            </a:r>
            <a:r>
              <a:rPr lang="lv-LV" dirty="0"/>
              <a:t>.)</a:t>
            </a:r>
          </a:p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lawyer</a:t>
            </a:r>
            <a:r>
              <a:rPr lang="lv-LV" dirty="0"/>
              <a:t> </a:t>
            </a:r>
            <a:r>
              <a:rPr lang="lv-LV" dirty="0" err="1"/>
              <a:t>wants</a:t>
            </a:r>
            <a:r>
              <a:rPr lang="lv-LV" dirty="0"/>
              <a:t> to </a:t>
            </a:r>
            <a:r>
              <a:rPr lang="lv-LV" dirty="0" err="1"/>
              <a:t>see</a:t>
            </a:r>
            <a:r>
              <a:rPr lang="lv-LV" dirty="0"/>
              <a:t> </a:t>
            </a:r>
            <a:r>
              <a:rPr lang="lv-LV" dirty="0" err="1"/>
              <a:t>legal</a:t>
            </a:r>
            <a:r>
              <a:rPr lang="lv-LV" dirty="0"/>
              <a:t> </a:t>
            </a:r>
            <a:r>
              <a:rPr lang="lv-LV" dirty="0" err="1"/>
              <a:t>result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settlement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dispute</a:t>
            </a:r>
            <a:r>
              <a:rPr lang="lv-LV" dirty="0"/>
              <a:t> (</a:t>
            </a:r>
            <a:r>
              <a:rPr lang="lv-LV" dirty="0" err="1"/>
              <a:t>for</a:t>
            </a:r>
            <a:r>
              <a:rPr lang="lv-LV" dirty="0"/>
              <a:t> instance, </a:t>
            </a:r>
            <a:r>
              <a:rPr lang="lv-LV" dirty="0" err="1"/>
              <a:t>legally</a:t>
            </a:r>
            <a:r>
              <a:rPr lang="lv-LV" dirty="0"/>
              <a:t> </a:t>
            </a:r>
            <a:r>
              <a:rPr lang="lv-LV" dirty="0" err="1"/>
              <a:t>interesting</a:t>
            </a:r>
            <a:r>
              <a:rPr lang="lv-LV" dirty="0"/>
              <a:t> </a:t>
            </a:r>
            <a:r>
              <a:rPr lang="lv-LV" dirty="0" err="1"/>
              <a:t>court</a:t>
            </a:r>
            <a:r>
              <a:rPr lang="lv-LV" dirty="0"/>
              <a:t> </a:t>
            </a:r>
            <a:r>
              <a:rPr lang="lv-LV" dirty="0" err="1"/>
              <a:t>case</a:t>
            </a:r>
            <a:r>
              <a:rPr lang="lv-LV" dirty="0"/>
              <a:t> </a:t>
            </a:r>
            <a:r>
              <a:rPr lang="lv-LV" dirty="0" err="1"/>
              <a:t>worth</a:t>
            </a:r>
            <a:r>
              <a:rPr lang="lv-LV" dirty="0"/>
              <a:t> to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resolved</a:t>
            </a:r>
            <a:r>
              <a:rPr lang="lv-LV" dirty="0"/>
              <a:t> </a:t>
            </a:r>
            <a:r>
              <a:rPr lang="lv-LV" dirty="0" err="1"/>
              <a:t>by</a:t>
            </a:r>
            <a:r>
              <a:rPr lang="lv-LV" dirty="0"/>
              <a:t> </a:t>
            </a:r>
            <a:r>
              <a:rPr lang="lv-LV" dirty="0" err="1"/>
              <a:t>judgment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court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thus</a:t>
            </a:r>
            <a:r>
              <a:rPr lang="lv-LV" dirty="0"/>
              <a:t> </a:t>
            </a:r>
            <a:r>
              <a:rPr lang="lv-LV" dirty="0" err="1"/>
              <a:t>enriching</a:t>
            </a:r>
            <a:r>
              <a:rPr lang="lv-LV" dirty="0"/>
              <a:t> </a:t>
            </a:r>
            <a:r>
              <a:rPr lang="lv-LV" dirty="0" err="1"/>
              <a:t>volume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case-law)</a:t>
            </a:r>
            <a:endParaRPr lang="lv-LV" dirty="0"/>
          </a:p>
          <a:p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lawyer</a:t>
            </a:r>
            <a:r>
              <a:rPr lang="lv-LV" dirty="0"/>
              <a:t> </a:t>
            </a:r>
            <a:r>
              <a:rPr lang="lv-LV" dirty="0" err="1"/>
              <a:t>reassess</a:t>
            </a:r>
            <a:r>
              <a:rPr lang="lv-LV" dirty="0"/>
              <a:t> </a:t>
            </a:r>
            <a:r>
              <a:rPr lang="lv-LV" dirty="0" err="1"/>
              <a:t>his</a:t>
            </a:r>
            <a:r>
              <a:rPr lang="lv-LV" dirty="0"/>
              <a:t>/</a:t>
            </a:r>
            <a:r>
              <a:rPr lang="lv-LV" dirty="0" err="1"/>
              <a:t>her</a:t>
            </a:r>
            <a:r>
              <a:rPr lang="lv-LV" dirty="0"/>
              <a:t> </a:t>
            </a:r>
            <a:r>
              <a:rPr lang="lv-LV" dirty="0" err="1"/>
              <a:t>abilities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amicable</a:t>
            </a:r>
            <a:r>
              <a:rPr lang="lv-LV" dirty="0"/>
              <a:t> </a:t>
            </a:r>
            <a:r>
              <a:rPr lang="lv-LV" dirty="0" err="1"/>
              <a:t>dispute</a:t>
            </a:r>
            <a:r>
              <a:rPr lang="lv-LV" dirty="0"/>
              <a:t> </a:t>
            </a:r>
            <a:r>
              <a:rPr lang="lv-LV" dirty="0" err="1"/>
              <a:t>resolution</a:t>
            </a:r>
            <a:r>
              <a:rPr lang="lv-LV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4BB2-9904-4478-B8FB-66F645066A5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163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which</a:t>
            </a:r>
            <a:r>
              <a:rPr lang="lv-LV" dirty="0"/>
              <a:t> </a:t>
            </a:r>
            <a:r>
              <a:rPr lang="lv-LV" dirty="0" err="1"/>
              <a:t>cases</a:t>
            </a:r>
            <a:r>
              <a:rPr lang="lv-LV" dirty="0"/>
              <a:t> mediators </a:t>
            </a:r>
            <a:r>
              <a:rPr lang="lv-LV" dirty="0" err="1"/>
              <a:t>discourage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lv-LV" dirty="0"/>
              <a:t> </a:t>
            </a:r>
            <a:r>
              <a:rPr lang="lv-LV" dirty="0" err="1"/>
              <a:t>clients</a:t>
            </a:r>
            <a:r>
              <a:rPr lang="lv-LV" dirty="0"/>
              <a:t> to </a:t>
            </a:r>
            <a:r>
              <a:rPr lang="lv-LV" dirty="0" err="1"/>
              <a:t>consult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lawyer</a:t>
            </a:r>
            <a:r>
              <a:rPr lang="lv-LV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When</a:t>
            </a:r>
            <a:r>
              <a:rPr lang="lv-LV" dirty="0"/>
              <a:t> mediator </a:t>
            </a:r>
            <a:r>
              <a:rPr lang="lv-LV" dirty="0" err="1"/>
              <a:t>has</a:t>
            </a:r>
            <a:r>
              <a:rPr lang="lv-LV" dirty="0"/>
              <a:t> </a:t>
            </a:r>
            <a:r>
              <a:rPr lang="lv-LV" dirty="0" err="1"/>
              <a:t>negative</a:t>
            </a:r>
            <a:r>
              <a:rPr lang="lv-LV" dirty="0"/>
              <a:t> </a:t>
            </a:r>
            <a:r>
              <a:rPr lang="lv-LV" dirty="0" err="1"/>
              <a:t>experience</a:t>
            </a:r>
            <a:r>
              <a:rPr lang="lv-LV" dirty="0"/>
              <a:t> </a:t>
            </a:r>
            <a:r>
              <a:rPr lang="lv-LV" dirty="0" err="1"/>
              <a:t>related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lawyers</a:t>
            </a:r>
            <a:r>
              <a:rPr lang="lv-LV" dirty="0"/>
              <a:t> (</a:t>
            </a:r>
            <a:r>
              <a:rPr lang="lv-LV" dirty="0" err="1"/>
              <a:t>for</a:t>
            </a:r>
            <a:r>
              <a:rPr lang="lv-LV" dirty="0"/>
              <a:t> instance, </a:t>
            </a:r>
            <a:r>
              <a:rPr lang="lv-LV" dirty="0" err="1"/>
              <a:t>lawyers</a:t>
            </a:r>
            <a:r>
              <a:rPr lang="lv-LV" dirty="0"/>
              <a:t> </a:t>
            </a:r>
            <a:r>
              <a:rPr lang="lv-LV" dirty="0" err="1"/>
              <a:t>will</a:t>
            </a:r>
            <a:r>
              <a:rPr lang="lv-LV" dirty="0"/>
              <a:t> </a:t>
            </a:r>
            <a:r>
              <a:rPr lang="lv-LV" dirty="0" err="1"/>
              <a:t>escalate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conflict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adversarial</a:t>
            </a:r>
            <a:r>
              <a:rPr lang="lv-LV" dirty="0"/>
              <a:t> </a:t>
            </a:r>
            <a:r>
              <a:rPr lang="lv-LV" dirty="0" err="1"/>
              <a:t>proceedings</a:t>
            </a:r>
            <a:r>
              <a:rPr lang="lv-LV" dirty="0"/>
              <a:t>)</a:t>
            </a:r>
          </a:p>
          <a:p>
            <a:r>
              <a:rPr lang="lv-LV" dirty="0" err="1"/>
              <a:t>When</a:t>
            </a:r>
            <a:r>
              <a:rPr lang="lv-LV" dirty="0"/>
              <a:t> mediator </a:t>
            </a:r>
            <a:r>
              <a:rPr lang="lv-LV" dirty="0" err="1"/>
              <a:t>does</a:t>
            </a:r>
            <a:r>
              <a:rPr lang="lv-LV" dirty="0"/>
              <a:t> </a:t>
            </a:r>
            <a:r>
              <a:rPr lang="lv-LV" dirty="0" err="1"/>
              <a:t>not</a:t>
            </a:r>
            <a:r>
              <a:rPr lang="lv-LV" dirty="0"/>
              <a:t> </a:t>
            </a:r>
            <a:r>
              <a:rPr lang="lv-LV" dirty="0" err="1"/>
              <a:t>want</a:t>
            </a:r>
            <a:r>
              <a:rPr lang="lv-LV" dirty="0"/>
              <a:t> to </a:t>
            </a:r>
            <a:r>
              <a:rPr lang="lv-LV" dirty="0" err="1"/>
              <a:t>lose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(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income</a:t>
            </a:r>
            <a:r>
              <a:rPr lang="lv-LV" dirty="0"/>
              <a:t>)</a:t>
            </a:r>
          </a:p>
          <a:p>
            <a:r>
              <a:rPr lang="lv-LV" dirty="0" err="1"/>
              <a:t>When</a:t>
            </a:r>
            <a:r>
              <a:rPr lang="lv-LV" dirty="0"/>
              <a:t> mediator </a:t>
            </a:r>
            <a:r>
              <a:rPr lang="lv-LV" dirty="0" err="1"/>
              <a:t>reassess</a:t>
            </a:r>
            <a:r>
              <a:rPr lang="lv-LV" dirty="0"/>
              <a:t> </a:t>
            </a:r>
            <a:r>
              <a:rPr lang="lv-LV" dirty="0" err="1"/>
              <a:t>his</a:t>
            </a:r>
            <a:r>
              <a:rPr lang="lv-LV" dirty="0"/>
              <a:t>/</a:t>
            </a:r>
            <a:r>
              <a:rPr lang="lv-LV" dirty="0" err="1"/>
              <a:t>her</a:t>
            </a:r>
            <a:r>
              <a:rPr lang="lv-LV" dirty="0"/>
              <a:t> </a:t>
            </a:r>
            <a:r>
              <a:rPr lang="lv-LV" dirty="0" err="1"/>
              <a:t>knowledge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legal</a:t>
            </a:r>
            <a:r>
              <a:rPr lang="lv-LV" dirty="0"/>
              <a:t> </a:t>
            </a:r>
            <a:r>
              <a:rPr lang="lv-LV" dirty="0" err="1"/>
              <a:t>sciences</a:t>
            </a:r>
            <a:r>
              <a:rPr lang="lv-LV" dirty="0"/>
              <a:t> </a:t>
            </a:r>
          </a:p>
          <a:p>
            <a:r>
              <a:rPr lang="lv-LV" dirty="0" err="1"/>
              <a:t>When</a:t>
            </a:r>
            <a:r>
              <a:rPr lang="lv-LV" dirty="0"/>
              <a:t> mediator </a:t>
            </a:r>
            <a:r>
              <a:rPr lang="lv-LV" dirty="0" err="1"/>
              <a:t>underestimates</a:t>
            </a:r>
            <a:r>
              <a:rPr lang="lv-LV" dirty="0"/>
              <a:t> </a:t>
            </a:r>
            <a:r>
              <a:rPr lang="lv-LV" dirty="0" err="1"/>
              <a:t>legal</a:t>
            </a:r>
            <a:r>
              <a:rPr lang="lv-LV" dirty="0"/>
              <a:t> risks </a:t>
            </a:r>
            <a:r>
              <a:rPr lang="lv-LV" dirty="0" err="1"/>
              <a:t>related</a:t>
            </a:r>
            <a:r>
              <a:rPr lang="lv-LV" dirty="0"/>
              <a:t> to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particular</a:t>
            </a:r>
            <a:r>
              <a:rPr lang="lv-LV" dirty="0"/>
              <a:t> </a:t>
            </a:r>
            <a:r>
              <a:rPr lang="lv-LV" dirty="0" err="1"/>
              <a:t>dispute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4BB2-9904-4478-B8FB-66F645066A5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22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/>
              <a:t>How</a:t>
            </a:r>
            <a:r>
              <a:rPr lang="lv-LV" dirty="0"/>
              <a:t> </a:t>
            </a:r>
            <a:r>
              <a:rPr lang="lv-LV" dirty="0" err="1"/>
              <a:t>lawyer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help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</a:t>
            </a:r>
            <a:r>
              <a:rPr lang="lv-LV" dirty="0" err="1"/>
              <a:t>even</a:t>
            </a:r>
            <a:r>
              <a:rPr lang="lv-LV" dirty="0"/>
              <a:t> </a:t>
            </a:r>
            <a:r>
              <a:rPr lang="lv-LV" dirty="0" err="1"/>
              <a:t>during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Help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to </a:t>
            </a:r>
            <a:r>
              <a:rPr lang="lv-LV" dirty="0" err="1"/>
              <a:t>pick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most</a:t>
            </a:r>
            <a:r>
              <a:rPr lang="lv-LV" dirty="0"/>
              <a:t> </a:t>
            </a:r>
            <a:r>
              <a:rPr lang="lv-LV" dirty="0" err="1"/>
              <a:t>appropriate</a:t>
            </a:r>
            <a:r>
              <a:rPr lang="lv-LV" dirty="0"/>
              <a:t> mediator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particular</a:t>
            </a:r>
            <a:r>
              <a:rPr lang="lv-LV" dirty="0"/>
              <a:t> </a:t>
            </a:r>
            <a:r>
              <a:rPr lang="lv-LV" dirty="0" err="1"/>
              <a:t>case</a:t>
            </a:r>
            <a:endParaRPr lang="lv-LV" dirty="0"/>
          </a:p>
          <a:p>
            <a:r>
              <a:rPr lang="lv-LV" dirty="0" err="1"/>
              <a:t>Help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mediator to </a:t>
            </a:r>
            <a:r>
              <a:rPr lang="lv-LV" dirty="0" err="1"/>
              <a:t>prepare</a:t>
            </a:r>
            <a:r>
              <a:rPr lang="lv-LV" dirty="0"/>
              <a:t> </a:t>
            </a:r>
            <a:r>
              <a:rPr lang="lv-LV" dirty="0" err="1"/>
              <a:t>short</a:t>
            </a:r>
            <a:r>
              <a:rPr lang="lv-LV" dirty="0"/>
              <a:t> </a:t>
            </a:r>
            <a:r>
              <a:rPr lang="lv-LV" dirty="0" err="1"/>
              <a:t>memorandum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historical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legal</a:t>
            </a:r>
            <a:r>
              <a:rPr lang="lv-LV" dirty="0"/>
              <a:t> </a:t>
            </a:r>
            <a:r>
              <a:rPr lang="lv-LV" dirty="0" err="1"/>
              <a:t>development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dispute</a:t>
            </a:r>
            <a:endParaRPr lang="lv-LV" dirty="0"/>
          </a:p>
          <a:p>
            <a:r>
              <a:rPr lang="lv-LV" dirty="0" err="1"/>
              <a:t>Help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to </a:t>
            </a:r>
            <a:r>
              <a:rPr lang="lv-LV" dirty="0" err="1"/>
              <a:t>examine</a:t>
            </a:r>
            <a:r>
              <a:rPr lang="lv-LV" dirty="0"/>
              <a:t> / </a:t>
            </a:r>
            <a:r>
              <a:rPr lang="lv-LV" dirty="0" err="1"/>
              <a:t>draft</a:t>
            </a:r>
            <a:r>
              <a:rPr lang="lv-LV" dirty="0"/>
              <a:t> </a:t>
            </a:r>
            <a:r>
              <a:rPr lang="lv-LV" dirty="0" err="1"/>
              <a:t>agreement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a mediator</a:t>
            </a:r>
          </a:p>
          <a:p>
            <a:r>
              <a:rPr lang="lv-LV" dirty="0" err="1"/>
              <a:t>Participate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 process </a:t>
            </a:r>
            <a:r>
              <a:rPr lang="lv-LV" dirty="0" err="1"/>
              <a:t>in</a:t>
            </a:r>
            <a:r>
              <a:rPr lang="lv-LV" dirty="0"/>
              <a:t> a </a:t>
            </a:r>
            <a:r>
              <a:rPr lang="lv-LV" dirty="0" err="1"/>
              <a:t>capacity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supporter</a:t>
            </a:r>
            <a:r>
              <a:rPr lang="lv-LV" dirty="0"/>
              <a:t> / </a:t>
            </a:r>
            <a:r>
              <a:rPr lang="lv-LV" dirty="0" err="1"/>
              <a:t>legal</a:t>
            </a:r>
            <a:r>
              <a:rPr lang="lv-LV" dirty="0"/>
              <a:t> </a:t>
            </a:r>
            <a:r>
              <a:rPr lang="lv-LV" dirty="0" err="1"/>
              <a:t>adviser</a:t>
            </a:r>
            <a:r>
              <a:rPr lang="lv-LV" dirty="0"/>
              <a:t> (</a:t>
            </a:r>
            <a:r>
              <a:rPr lang="lv-LV" dirty="0" err="1"/>
              <a:t>not</a:t>
            </a:r>
            <a:r>
              <a:rPr lang="lv-LV" dirty="0"/>
              <a:t> </a:t>
            </a:r>
            <a:r>
              <a:rPr lang="lv-LV" dirty="0" err="1"/>
              <a:t>all</a:t>
            </a:r>
            <a:r>
              <a:rPr lang="lv-LV" dirty="0"/>
              <a:t> mediators </a:t>
            </a:r>
            <a:r>
              <a:rPr lang="lv-LV" dirty="0" err="1"/>
              <a:t>agree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this</a:t>
            </a:r>
            <a:r>
              <a:rPr lang="lv-LV" dirty="0"/>
              <a:t> </a:t>
            </a:r>
            <a:r>
              <a:rPr lang="lv-LV" dirty="0" err="1"/>
              <a:t>model</a:t>
            </a:r>
            <a:r>
              <a:rPr lang="lv-LV" dirty="0"/>
              <a:t>)</a:t>
            </a:r>
          </a:p>
          <a:p>
            <a:r>
              <a:rPr lang="lv-LV" dirty="0" err="1"/>
              <a:t>Consult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twists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turns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 process (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legal</a:t>
            </a:r>
            <a:r>
              <a:rPr lang="lv-LV" dirty="0"/>
              <a:t> </a:t>
            </a:r>
            <a:r>
              <a:rPr lang="lv-LV" dirty="0" err="1"/>
              <a:t>aspects</a:t>
            </a:r>
            <a:r>
              <a:rPr lang="lv-LV" dirty="0"/>
              <a:t>,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performance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mediator, </a:t>
            </a:r>
            <a:r>
              <a:rPr lang="lv-LV" dirty="0" err="1"/>
              <a:t>etc</a:t>
            </a:r>
            <a:r>
              <a:rPr lang="lv-LV" dirty="0"/>
              <a:t>.)</a:t>
            </a:r>
          </a:p>
          <a:p>
            <a:r>
              <a:rPr lang="lv-LV" dirty="0" err="1"/>
              <a:t>Examine</a:t>
            </a:r>
            <a:r>
              <a:rPr lang="lv-LV" dirty="0"/>
              <a:t> / </a:t>
            </a:r>
            <a:r>
              <a:rPr lang="lv-LV" dirty="0" err="1"/>
              <a:t>draft</a:t>
            </a:r>
            <a:r>
              <a:rPr lang="lv-LV" dirty="0"/>
              <a:t> </a:t>
            </a:r>
            <a:r>
              <a:rPr lang="lv-LV" dirty="0" err="1"/>
              <a:t>final</a:t>
            </a:r>
            <a:r>
              <a:rPr lang="lv-LV" dirty="0"/>
              <a:t> </a:t>
            </a:r>
            <a:r>
              <a:rPr lang="lv-LV" dirty="0" err="1"/>
              <a:t>agreement</a:t>
            </a:r>
            <a:r>
              <a:rPr lang="lv-LV" dirty="0"/>
              <a:t> </a:t>
            </a:r>
            <a:r>
              <a:rPr lang="lv-LV" dirty="0" err="1"/>
              <a:t>after</a:t>
            </a:r>
            <a:r>
              <a:rPr lang="lv-LV" dirty="0"/>
              <a:t> </a:t>
            </a:r>
            <a:r>
              <a:rPr lang="lv-LV" dirty="0" err="1"/>
              <a:t>successful</a:t>
            </a:r>
            <a:r>
              <a:rPr lang="lv-LV" dirty="0"/>
              <a:t> </a:t>
            </a:r>
            <a:r>
              <a:rPr lang="lv-LV" dirty="0" err="1"/>
              <a:t>mediation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completed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4BB2-9904-4478-B8FB-66F645066A5E}" type="datetime2">
              <a:rPr lang="en-GB" smtClean="0"/>
              <a:t>Wednesday, 23 January 2019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5F72-D89E-48FB-9790-E6E5BF5B2E58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58338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</TotalTime>
  <Words>971</Words>
  <Application>Microsoft Office PowerPoint</Application>
  <PresentationFormat>Widescreen</PresentationFormat>
  <Paragraphs>105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Wingdings 3</vt:lpstr>
      <vt:lpstr>Facet</vt:lpstr>
      <vt:lpstr>Mediators and advocates: partners or rivals?  °Towards the goal of settlement of disputes</vt:lpstr>
      <vt:lpstr>Competing or cooperating?</vt:lpstr>
      <vt:lpstr>Has any of both professions – mediators and lawyers – priority?</vt:lpstr>
      <vt:lpstr>Cooperation between both professions – lawyers and mediators – can lead to the optimal solution</vt:lpstr>
      <vt:lpstr>In which cases lawyers refer clients for mediation?</vt:lpstr>
      <vt:lpstr>In which cases mediators refer clients to lawyer?</vt:lpstr>
      <vt:lpstr>In which cases lawyers discourage their clients to try mediation?</vt:lpstr>
      <vt:lpstr>In which cases mediators discourage their clients to consult with lawyer?</vt:lpstr>
      <vt:lpstr>How lawyer can help the client even during mediation process?</vt:lpstr>
      <vt:lpstr>EU standing. Mediation development toolkit</vt:lpstr>
      <vt:lpstr>PowerPoint Presentation</vt:lpstr>
      <vt:lpstr>Need for the toolkit and further steps</vt:lpstr>
      <vt:lpstr>Ongoing need for mediators</vt:lpstr>
      <vt:lpstr>Shortcomings in cooperation between justice professionals</vt:lpstr>
      <vt:lpstr>Cooperation between other legal professions</vt:lpstr>
      <vt:lpstr>United we stand, divided we fall</vt:lpstr>
      <vt:lpstr>Thank you!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platform</dc:title>
  <dc:creator>Kristine Tihanova</dc:creator>
  <cp:lastModifiedBy>Natalija Kaminskienė</cp:lastModifiedBy>
  <cp:revision>24</cp:revision>
  <dcterms:created xsi:type="dcterms:W3CDTF">2017-11-21T14:05:23Z</dcterms:created>
  <dcterms:modified xsi:type="dcterms:W3CDTF">2019-01-23T08:53:23Z</dcterms:modified>
</cp:coreProperties>
</file>